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6" r:id="rId3"/>
    <p:sldId id="267" r:id="rId4"/>
    <p:sldId id="260" r:id="rId5"/>
    <p:sldId id="263" r:id="rId6"/>
    <p:sldId id="257" r:id="rId7"/>
    <p:sldId id="258" r:id="rId8"/>
    <p:sldId id="259" r:id="rId9"/>
    <p:sldId id="268" r:id="rId10"/>
    <p:sldId id="290" r:id="rId11"/>
    <p:sldId id="261" r:id="rId12"/>
    <p:sldId id="264" r:id="rId13"/>
    <p:sldId id="265" r:id="rId14"/>
    <p:sldId id="269" r:id="rId15"/>
    <p:sldId id="276" r:id="rId16"/>
    <p:sldId id="270" r:id="rId17"/>
    <p:sldId id="272" r:id="rId18"/>
    <p:sldId id="271" r:id="rId19"/>
    <p:sldId id="273" r:id="rId20"/>
    <p:sldId id="274" r:id="rId21"/>
    <p:sldId id="275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6" r:id="rId31"/>
    <p:sldId id="285" r:id="rId32"/>
    <p:sldId id="288" r:id="rId33"/>
    <p:sldId id="287" r:id="rId34"/>
    <p:sldId id="289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5" autoAdjust="0"/>
    <p:restoredTop sz="93632"/>
  </p:normalViewPr>
  <p:slideViewPr>
    <p:cSldViewPr snapToGrid="0">
      <p:cViewPr varScale="1">
        <p:scale>
          <a:sx n="65" d="100"/>
          <a:sy n="65" d="100"/>
        </p:scale>
        <p:origin x="2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95211-90E5-4A89-9222-5B90109C46FE}" type="datetimeFigureOut">
              <a:rPr lang="zh-CN" altLang="en-US" smtClean="0"/>
              <a:t>2018/8/3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4426C-9867-4AC2-9D38-1B195010D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79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前三个主要是</a:t>
            </a:r>
            <a:r>
              <a:rPr lang="en-US" altLang="zh-CN" dirty="0" err="1"/>
              <a:t>ngram</a:t>
            </a:r>
            <a:r>
              <a:rPr lang="zh-CN" altLang="en-US" dirty="0"/>
              <a:t>，第四个加入了</a:t>
            </a:r>
            <a:r>
              <a:rPr lang="en-US" altLang="zh-CN" dirty="0"/>
              <a:t>IDF</a:t>
            </a:r>
            <a:r>
              <a:rPr lang="zh-CN" altLang="en-US" dirty="0"/>
              <a:t>，第五个考虑了</a:t>
            </a:r>
            <a:r>
              <a:rPr lang="en-US" altLang="zh-CN" dirty="0"/>
              <a:t>parse</a:t>
            </a:r>
            <a:r>
              <a:rPr lang="en-US" altLang="zh-CN" baseline="0" dirty="0"/>
              <a:t> tree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4426C-9867-4AC2-9D38-1B195010D9C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68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kumimoji="1" lang="en-US" altLang="zh-CN" dirty="0"/>
              <a:t>End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end,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expressive</a:t>
            </a:r>
          </a:p>
          <a:p>
            <a:pPr marL="228600" indent="-228600">
              <a:buAutoNum type="arabicPeriod"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4426C-9867-4AC2-9D38-1B195010D9C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619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前三个主要是</a:t>
            </a:r>
            <a:r>
              <a:rPr lang="en-US" altLang="zh-CN" dirty="0" err="1"/>
              <a:t>ngram</a:t>
            </a:r>
            <a:r>
              <a:rPr lang="zh-CN" altLang="en-US" dirty="0"/>
              <a:t>，第四个加入了</a:t>
            </a:r>
            <a:r>
              <a:rPr lang="en-US" altLang="zh-CN" dirty="0"/>
              <a:t>IDF</a:t>
            </a:r>
            <a:r>
              <a:rPr lang="zh-CN" altLang="en-US" dirty="0"/>
              <a:t>，第五个考虑了</a:t>
            </a:r>
            <a:r>
              <a:rPr lang="en-US" altLang="zh-CN" dirty="0"/>
              <a:t>parse</a:t>
            </a:r>
            <a:r>
              <a:rPr lang="en-US" altLang="zh-CN" baseline="0" dirty="0"/>
              <a:t> tree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4426C-9867-4AC2-9D38-1B195010D9C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36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4426C-9867-4AC2-9D38-1B195010D9C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545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大体设计思路和方向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4426C-9867-4AC2-9D38-1B195010D9C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242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20 layers</a:t>
            </a:r>
          </a:p>
          <a:p>
            <a:pPr marL="228600" indent="-228600">
              <a:buAutoNum type="arabicPeriod"/>
            </a:pPr>
            <a:r>
              <a:rPr lang="en-US" altLang="zh-CN" dirty="0"/>
              <a:t>Padding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decoder</a:t>
            </a:r>
          </a:p>
          <a:p>
            <a:pPr marL="228600" indent="-228600">
              <a:buAutoNum type="arabicPeriod"/>
            </a:pPr>
            <a:r>
              <a:rPr lang="en-US" altLang="zh-CN" dirty="0"/>
              <a:t>Positional</a:t>
            </a:r>
            <a:r>
              <a:rPr lang="zh-CN" altLang="en-US" dirty="0"/>
              <a:t> </a:t>
            </a:r>
            <a:r>
              <a:rPr lang="en-US" altLang="zh-CN" dirty="0"/>
              <a:t>encoding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4426C-9867-4AC2-9D38-1B195010D9C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374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6 layers *2/ *3</a:t>
            </a:r>
          </a:p>
          <a:p>
            <a:pPr marL="228600" indent="-228600">
              <a:buAutoNum type="arabicPeriod"/>
            </a:pPr>
            <a:r>
              <a:rPr lang="en-US" altLang="zh-CN" dirty="0" err="1"/>
              <a:t>Postional</a:t>
            </a:r>
            <a:r>
              <a:rPr lang="zh-CN" altLang="en-US" dirty="0"/>
              <a:t> </a:t>
            </a:r>
            <a:r>
              <a:rPr lang="en-US" altLang="zh-CN" dirty="0"/>
              <a:t>encoding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4426C-9867-4AC2-9D38-1B195010D9C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517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4426C-9867-4AC2-9D38-1B195010D9C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11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DF90-2591-4594-B88D-70636EA0F016}" type="datetimeFigureOut">
              <a:rPr lang="zh-CN" altLang="en-US" smtClean="0"/>
              <a:t>2018/8/3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56FA-425C-4A27-A63B-E5E7E109A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6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DF90-2591-4594-B88D-70636EA0F016}" type="datetimeFigureOut">
              <a:rPr lang="zh-CN" altLang="en-US" smtClean="0"/>
              <a:t>2018/8/3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56FA-425C-4A27-A63B-E5E7E109A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88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DF90-2591-4594-B88D-70636EA0F016}" type="datetimeFigureOut">
              <a:rPr lang="zh-CN" altLang="en-US" smtClean="0"/>
              <a:t>2018/8/3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56FA-425C-4A27-A63B-E5E7E109A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93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DF90-2591-4594-B88D-70636EA0F016}" type="datetimeFigureOut">
              <a:rPr lang="zh-CN" altLang="en-US" smtClean="0"/>
              <a:t>2018/8/3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56FA-425C-4A27-A63B-E5E7E109A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71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DF90-2591-4594-B88D-70636EA0F016}" type="datetimeFigureOut">
              <a:rPr lang="zh-CN" altLang="en-US" smtClean="0"/>
              <a:t>2018/8/3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56FA-425C-4A27-A63B-E5E7E109A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85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DF90-2591-4594-B88D-70636EA0F016}" type="datetimeFigureOut">
              <a:rPr lang="zh-CN" altLang="en-US" smtClean="0"/>
              <a:t>2018/8/3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56FA-425C-4A27-A63B-E5E7E109A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8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DF90-2591-4594-B88D-70636EA0F016}" type="datetimeFigureOut">
              <a:rPr lang="zh-CN" altLang="en-US" smtClean="0"/>
              <a:t>2018/8/3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56FA-425C-4A27-A63B-E5E7E109A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61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DF90-2591-4594-B88D-70636EA0F016}" type="datetimeFigureOut">
              <a:rPr lang="zh-CN" altLang="en-US" smtClean="0"/>
              <a:t>2018/8/3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56FA-425C-4A27-A63B-E5E7E109A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91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DF90-2591-4594-B88D-70636EA0F016}" type="datetimeFigureOut">
              <a:rPr lang="zh-CN" altLang="en-US" smtClean="0"/>
              <a:t>2018/8/3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56FA-425C-4A27-A63B-E5E7E109A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7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DF90-2591-4594-B88D-70636EA0F016}" type="datetimeFigureOut">
              <a:rPr lang="zh-CN" altLang="en-US" smtClean="0"/>
              <a:t>2018/8/3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56FA-425C-4A27-A63B-E5E7E109A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70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DF90-2591-4594-B88D-70636EA0F016}" type="datetimeFigureOut">
              <a:rPr lang="zh-CN" altLang="en-US" smtClean="0"/>
              <a:t>2018/8/3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56FA-425C-4A27-A63B-E5E7E109A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88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2DF90-2591-4594-B88D-70636EA0F016}" type="datetimeFigureOut">
              <a:rPr lang="zh-CN" altLang="en-US" smtClean="0"/>
              <a:t>2018/8/3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756FA-425C-4A27-A63B-E5E7E109A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68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Introduction to Text Generation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杨润琦</a:t>
            </a:r>
          </a:p>
        </p:txBody>
      </p:sp>
    </p:spTree>
    <p:extLst>
      <p:ext uri="{BB962C8B-B14F-4D97-AF65-F5344CB8AC3E}">
        <p14:creationId xmlns:p14="http://schemas.microsoft.com/office/powerpoint/2010/main" val="266945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BCF701-6B73-3045-8E37-C5FFF11D5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919DD5-6FA1-3C4A-B82C-6A1651AE1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Similarity: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vs</a:t>
            </a:r>
            <a:r>
              <a:rPr kumimoji="1" lang="zh-CN" altLang="en-US" dirty="0"/>
              <a:t> </a:t>
            </a:r>
            <a:r>
              <a:rPr kumimoji="1" lang="en-US" altLang="zh-CN" dirty="0"/>
              <a:t>(multiple)</a:t>
            </a:r>
            <a:r>
              <a:rPr kumimoji="1" lang="zh-CN" altLang="en-US" dirty="0"/>
              <a:t> </a:t>
            </a:r>
            <a:r>
              <a:rPr kumimoji="1" lang="en-US" altLang="zh-CN" dirty="0"/>
              <a:t>reference</a:t>
            </a:r>
          </a:p>
          <a:p>
            <a:pPr lvl="1"/>
            <a:r>
              <a:rPr kumimoji="1" lang="en-US" altLang="zh-CN" dirty="0"/>
              <a:t>Translation,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image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captioning,</a:t>
            </a:r>
            <a:r>
              <a:rPr kumimoji="1" lang="zh-CN" altLang="en-US" dirty="0"/>
              <a:t> </a:t>
            </a:r>
            <a:r>
              <a:rPr kumimoji="1" lang="en-US" altLang="zh-CN" dirty="0"/>
              <a:t>summarization…</a:t>
            </a:r>
          </a:p>
          <a:p>
            <a:r>
              <a:rPr kumimoji="1" lang="en-US" altLang="zh-CN" dirty="0"/>
              <a:t>Related,</a:t>
            </a:r>
            <a:r>
              <a:rPr kumimoji="1" lang="zh-CN" altLang="en-US" dirty="0"/>
              <a:t> </a:t>
            </a:r>
            <a:r>
              <a:rPr kumimoji="1" lang="en-US" altLang="zh-CN" dirty="0"/>
              <a:t>diverse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interesting</a:t>
            </a:r>
          </a:p>
          <a:p>
            <a:pPr lvl="1"/>
            <a:r>
              <a:rPr kumimoji="1" lang="en-US" altLang="zh-CN" dirty="0"/>
              <a:t>Conversation,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news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commenting,</a:t>
            </a:r>
            <a:r>
              <a:rPr kumimoji="1" lang="zh-CN" altLang="en-US" dirty="0"/>
              <a:t> </a:t>
            </a:r>
            <a:r>
              <a:rPr kumimoji="1" lang="en-US" altLang="zh-CN" dirty="0"/>
              <a:t>image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commenting…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707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Similarity</a:t>
            </a:r>
            <a:r>
              <a:rPr lang="zh-CN" altLang="en-US" sz="4000" dirty="0"/>
              <a:t> </a:t>
            </a:r>
            <a:r>
              <a:rPr lang="en-US" altLang="zh-CN" sz="4000" dirty="0"/>
              <a:t>Metrics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</a:rPr>
              <a:t>BLEU</a:t>
            </a:r>
            <a:r>
              <a:rPr lang="en-US" altLang="zh-CN" dirty="0"/>
              <a:t>: Bilingual Evaluation Understudy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ROUGE</a:t>
            </a:r>
            <a:r>
              <a:rPr lang="en-US" altLang="zh-CN" dirty="0"/>
              <a:t>: Recall-Oriented Understudy for </a:t>
            </a:r>
            <a:r>
              <a:rPr lang="en-US" altLang="zh-CN" dirty="0" err="1"/>
              <a:t>Gisting</a:t>
            </a:r>
            <a:r>
              <a:rPr lang="en-US" altLang="zh-CN" dirty="0"/>
              <a:t> Evaluation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METEOR</a:t>
            </a:r>
            <a:r>
              <a:rPr lang="en-US" altLang="zh-CN" dirty="0"/>
              <a:t>: Metric for Evaluation of Translation with Explicit Ordering</a:t>
            </a:r>
          </a:p>
          <a:p>
            <a:r>
              <a:rPr lang="en-US" altLang="zh-CN" b="1" dirty="0" err="1">
                <a:solidFill>
                  <a:srgbClr val="C00000"/>
                </a:solidFill>
              </a:rPr>
              <a:t>CIDEr</a:t>
            </a:r>
            <a:r>
              <a:rPr lang="en-US" altLang="zh-CN" dirty="0"/>
              <a:t>: Consensus-based Image Description Evaluation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SPICE</a:t>
            </a:r>
            <a:r>
              <a:rPr lang="en-US" altLang="zh-CN" dirty="0"/>
              <a:t>: Semantic Propositional Image Caption Evaluation</a:t>
            </a:r>
          </a:p>
          <a:p>
            <a:r>
              <a:rPr lang="en-US" altLang="zh-CN" dirty="0" err="1"/>
              <a:t>EmbSim</a:t>
            </a:r>
            <a:r>
              <a:rPr lang="en-US" altLang="zh-CN" dirty="0"/>
              <a:t>, WMD, … : Embedding based similarity</a:t>
            </a:r>
          </a:p>
          <a:p>
            <a:r>
              <a:rPr lang="en-US" altLang="zh-CN" dirty="0"/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0496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Diversity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Self-BLEU</a:t>
            </a:r>
          </a:p>
          <a:p>
            <a:r>
              <a:rPr lang="en-US" altLang="zh-CN" dirty="0"/>
              <a:t>Fraction of distinct unigrams and bigrams</a:t>
            </a:r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838200" y="30465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Coherence</a:t>
            </a:r>
            <a:endParaRPr lang="zh-CN" alt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205" y="4651418"/>
            <a:ext cx="3821772" cy="4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756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Only Reliable Evaluation Metrics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377531" y="3229232"/>
            <a:ext cx="5436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rgbClr val="C00000"/>
                </a:solidFill>
              </a:rPr>
              <a:t>Human Evaluation</a:t>
            </a:r>
            <a:endParaRPr lang="zh-CN" alt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Overview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Text generation basics</a:t>
            </a:r>
          </a:p>
          <a:p>
            <a:pPr lvl="1"/>
            <a:r>
              <a:rPr lang="en-US" altLang="zh-CN" dirty="0"/>
              <a:t>Definition and basic architectures</a:t>
            </a:r>
          </a:p>
          <a:p>
            <a:pPr lvl="1"/>
            <a:r>
              <a:rPr lang="en-US" altLang="zh-CN" dirty="0"/>
              <a:t>Evaluation metrics</a:t>
            </a:r>
          </a:p>
          <a:p>
            <a:r>
              <a:rPr lang="en-US" altLang="zh-CN" dirty="0">
                <a:solidFill>
                  <a:srgbClr val="C00000"/>
                </a:solidFill>
              </a:rPr>
              <a:t>Major problems and progress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Better network architecture</a:t>
            </a:r>
          </a:p>
          <a:p>
            <a:pPr lvl="1"/>
            <a:r>
              <a:rPr lang="en-US" altLang="zh-CN" dirty="0"/>
              <a:t>From greedy search to beam search</a:t>
            </a:r>
          </a:p>
          <a:p>
            <a:pPr lvl="1"/>
            <a:r>
              <a:rPr lang="en-US" altLang="zh-CN" dirty="0"/>
              <a:t>Generation control based on prior knowledge</a:t>
            </a:r>
          </a:p>
          <a:p>
            <a:pPr lvl="1"/>
            <a:r>
              <a:rPr lang="en-US" altLang="zh-CN" dirty="0"/>
              <a:t>Diversity Enhancement</a:t>
            </a:r>
          </a:p>
          <a:p>
            <a:pPr lvl="1"/>
            <a:r>
              <a:rPr lang="en-US" altLang="zh-CN" dirty="0"/>
              <a:t>Exposure bias alleviation</a:t>
            </a:r>
          </a:p>
          <a:p>
            <a:r>
              <a:rPr lang="en-US" altLang="zh-CN" dirty="0"/>
              <a:t>Tough problems and future directions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1223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Limitations of RNN-based models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641171"/>
            <a:ext cx="10515600" cy="2235629"/>
          </a:xfrm>
        </p:spPr>
        <p:txBody>
          <a:bodyPr/>
          <a:lstStyle/>
          <a:p>
            <a:r>
              <a:rPr lang="en-US" altLang="zh-CN" dirty="0"/>
              <a:t>Slow due to sequential nature</a:t>
            </a:r>
          </a:p>
          <a:p>
            <a:r>
              <a:rPr lang="en-US" altLang="zh-CN" dirty="0"/>
              <a:t>Can’t build very deep LSTMs due to optimization </a:t>
            </a:r>
            <a:r>
              <a:rPr lang="en-US" altLang="zh-CN" dirty="0" err="1"/>
              <a:t>unstability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-&gt; capacity of learning is limited</a:t>
            </a:r>
          </a:p>
        </p:txBody>
      </p:sp>
    </p:spTree>
    <p:extLst>
      <p:ext uri="{BB962C8B-B14F-4D97-AF65-F5344CB8AC3E}">
        <p14:creationId xmlns:p14="http://schemas.microsoft.com/office/powerpoint/2010/main" val="169686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Convolutional seq2seq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4" y="2178543"/>
            <a:ext cx="6096000" cy="3629025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447" y="774355"/>
            <a:ext cx="4691943" cy="563468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8200" y="6409038"/>
            <a:ext cx="4416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</a:rPr>
              <a:t>Convolutional Sequence to Sequence Learning. https://arxiv.org/abs/1705.03122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2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Transformer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789" y="688398"/>
            <a:ext cx="4218637" cy="56763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672" y="2381635"/>
            <a:ext cx="2833376" cy="3401327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 flipV="1">
            <a:off x="4415481" y="3929449"/>
            <a:ext cx="2899719" cy="26361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38200" y="6350798"/>
            <a:ext cx="3304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</a:rPr>
              <a:t>Attention is All You Need. https://arxiv.org/abs/1706.03762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5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Knowing when to look</a:t>
            </a:r>
            <a:endParaRPr lang="zh-CN" altLang="en-US" dirty="0"/>
          </a:p>
        </p:txBody>
      </p:sp>
      <p:pic>
        <p:nvPicPr>
          <p:cNvPr id="1026" name="Picture 2" descr="teaser resul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 t="49550" r="50082" b="-1040"/>
          <a:stretch/>
        </p:blipFill>
        <p:spPr bwMode="auto">
          <a:xfrm>
            <a:off x="5737400" y="4362274"/>
            <a:ext cx="6284641" cy="193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011" y="524516"/>
            <a:ext cx="5646596" cy="3569687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737286" y="2691920"/>
            <a:ext cx="5292811" cy="2235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CNN encoder + RNN decoder</a:t>
            </a:r>
          </a:p>
          <a:p>
            <a:r>
              <a:rPr lang="en-US" altLang="zh-CN" dirty="0"/>
              <a:t>Selective attention</a:t>
            </a:r>
          </a:p>
          <a:p>
            <a:pPr lvl="1"/>
            <a:r>
              <a:rPr lang="en-US" altLang="zh-CN" dirty="0"/>
              <a:t>Image</a:t>
            </a:r>
          </a:p>
          <a:p>
            <a:pPr lvl="1"/>
            <a:r>
              <a:rPr lang="en-US" altLang="zh-CN" dirty="0"/>
              <a:t>text only (sentinel)</a:t>
            </a:r>
          </a:p>
          <a:p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838200" y="6351682"/>
            <a:ext cx="64508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</a:rPr>
              <a:t>Knowing When to Look: Adaptive Attention via A Visual Sentinel for Image Captioning. https://arxiv.org/abs/1612.01887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Overview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Text generation basics</a:t>
            </a:r>
          </a:p>
          <a:p>
            <a:pPr lvl="1"/>
            <a:r>
              <a:rPr lang="en-US" altLang="zh-CN" dirty="0"/>
              <a:t>Definition and basic architectures</a:t>
            </a:r>
          </a:p>
          <a:p>
            <a:pPr lvl="1"/>
            <a:r>
              <a:rPr lang="en-US" altLang="zh-CN" dirty="0"/>
              <a:t>Evaluation metrics</a:t>
            </a:r>
          </a:p>
          <a:p>
            <a:r>
              <a:rPr lang="en-US" altLang="zh-CN" dirty="0">
                <a:solidFill>
                  <a:srgbClr val="C00000"/>
                </a:solidFill>
              </a:rPr>
              <a:t>Major problems and progress</a:t>
            </a:r>
          </a:p>
          <a:p>
            <a:pPr lvl="1"/>
            <a:r>
              <a:rPr lang="en-US" altLang="zh-CN" dirty="0"/>
              <a:t>Better network architecture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From greedy search to beam search</a:t>
            </a:r>
          </a:p>
          <a:p>
            <a:pPr lvl="1"/>
            <a:r>
              <a:rPr lang="en-US" altLang="zh-CN" dirty="0"/>
              <a:t>Generation control based on prior knowledge</a:t>
            </a:r>
          </a:p>
          <a:p>
            <a:pPr lvl="1"/>
            <a:r>
              <a:rPr lang="en-US" altLang="zh-CN" dirty="0"/>
              <a:t>Diversity Enhancement</a:t>
            </a:r>
          </a:p>
          <a:p>
            <a:pPr lvl="1"/>
            <a:r>
              <a:rPr lang="en-US" altLang="zh-CN" dirty="0"/>
              <a:t>Exposure bias alleviation</a:t>
            </a:r>
          </a:p>
          <a:p>
            <a:r>
              <a:rPr lang="en-US" altLang="zh-CN" dirty="0"/>
              <a:t>Tough problems and future directions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012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Overview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Text generation basics</a:t>
            </a:r>
          </a:p>
          <a:p>
            <a:pPr lvl="1"/>
            <a:r>
              <a:rPr lang="en-US" altLang="zh-CN" dirty="0"/>
              <a:t>Definition and basic architectures</a:t>
            </a:r>
          </a:p>
          <a:p>
            <a:pPr lvl="1"/>
            <a:r>
              <a:rPr lang="en-US" altLang="zh-CN" dirty="0"/>
              <a:t>Evaluation metrics</a:t>
            </a:r>
          </a:p>
          <a:p>
            <a:r>
              <a:rPr lang="en-US" altLang="zh-CN" dirty="0"/>
              <a:t>Major problems and progress</a:t>
            </a:r>
          </a:p>
          <a:p>
            <a:pPr lvl="1"/>
            <a:r>
              <a:rPr lang="en-US" altLang="zh-CN" dirty="0"/>
              <a:t>Better network architecture</a:t>
            </a:r>
          </a:p>
          <a:p>
            <a:pPr lvl="1"/>
            <a:r>
              <a:rPr lang="en-US" altLang="zh-CN" dirty="0"/>
              <a:t>From greedy search to beam search</a:t>
            </a:r>
          </a:p>
          <a:p>
            <a:pPr lvl="1"/>
            <a:r>
              <a:rPr lang="en-US" altLang="zh-CN" dirty="0"/>
              <a:t>Generation control based on prior knowledge</a:t>
            </a:r>
          </a:p>
          <a:p>
            <a:pPr lvl="1"/>
            <a:r>
              <a:rPr lang="en-US" altLang="zh-CN" dirty="0"/>
              <a:t>Diversity Enhancement</a:t>
            </a:r>
          </a:p>
          <a:p>
            <a:pPr lvl="1"/>
            <a:r>
              <a:rPr lang="en-US" altLang="zh-CN" dirty="0"/>
              <a:t>Exposure bias alleviation</a:t>
            </a:r>
          </a:p>
          <a:p>
            <a:r>
              <a:rPr lang="en-US" altLang="zh-CN" dirty="0"/>
              <a:t>Tough problems and future directions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8927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 search</a:t>
            </a:r>
            <a:endParaRPr lang="zh-CN" altLang="en-US" dirty="0"/>
          </a:p>
        </p:txBody>
      </p:sp>
      <p:pic>
        <p:nvPicPr>
          <p:cNvPr id="2050" name="Picture 2" descr="https://www.tensorflow.org/images/seq2seq/greedy_d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13" y="2003984"/>
            <a:ext cx="3938630" cy="423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838200" y="6444342"/>
            <a:ext cx="2624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75000"/>
                  </a:schemeClr>
                </a:solidFill>
              </a:rPr>
              <a:t>https://www.tensorflow.org/tutorials/seq2seq</a:t>
            </a:r>
            <a:endParaRPr lang="zh-CN" alt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30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 search	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1825625"/>
            <a:ext cx="6407331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Store best N hypothesis (N: beam size)</a:t>
            </a:r>
          </a:p>
          <a:p>
            <a:r>
              <a:rPr lang="en-US" altLang="zh-CN" dirty="0"/>
              <a:t>Between greedy search and breadth-first search</a:t>
            </a:r>
          </a:p>
          <a:p>
            <a:r>
              <a:rPr lang="en-US" altLang="zh-CN" dirty="0"/>
              <a:t>Implementation is REALLY difficult!!</a:t>
            </a:r>
          </a:p>
          <a:p>
            <a:pPr lvl="1"/>
            <a:r>
              <a:rPr lang="en-US" altLang="zh-CN" dirty="0"/>
              <a:t>Batched beam search</a:t>
            </a:r>
          </a:p>
          <a:p>
            <a:pPr lvl="1"/>
            <a:r>
              <a:rPr lang="en-US" altLang="zh-CN" dirty="0"/>
              <a:t>Tokens, scores &amp; states reordering</a:t>
            </a:r>
          </a:p>
          <a:p>
            <a:pPr lvl="1"/>
            <a:r>
              <a:rPr lang="en-US" altLang="zh-CN" dirty="0"/>
              <a:t>Active &amp; finished hypothesis</a:t>
            </a:r>
          </a:p>
          <a:p>
            <a:pPr lvl="1"/>
            <a:r>
              <a:rPr lang="en-US" altLang="zh-CN" dirty="0"/>
              <a:t>Length normalization</a:t>
            </a:r>
          </a:p>
          <a:p>
            <a:pPr lvl="1"/>
            <a:r>
              <a:rPr lang="en-US" altLang="zh-CN" dirty="0"/>
              <a:t>Early stopping or not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3078" name="Picture 6" descr="Beam search visua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734" y="0"/>
            <a:ext cx="5028638" cy="685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838200" y="6270876"/>
            <a:ext cx="32255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</a:rPr>
              <a:t>http://opennmt.net/OpenNMT/translation/beam_search/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 size selection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3529" y="2929099"/>
            <a:ext cx="5389605" cy="1518937"/>
          </a:xfrm>
        </p:spPr>
        <p:txBody>
          <a:bodyPr/>
          <a:lstStyle/>
          <a:p>
            <a:r>
              <a:rPr lang="en-US" altLang="zh-CN" dirty="0"/>
              <a:t>Larger is not always better!</a:t>
            </a:r>
          </a:p>
          <a:p>
            <a:r>
              <a:rPr lang="en-US" altLang="zh-CN" dirty="0"/>
              <a:t>Small beam size serves as a way of regularization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876" y="1574736"/>
            <a:ext cx="41148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94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Overview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Text generation basics</a:t>
            </a:r>
          </a:p>
          <a:p>
            <a:pPr lvl="1"/>
            <a:r>
              <a:rPr lang="en-US" altLang="zh-CN" dirty="0"/>
              <a:t>Definition and basic architectures</a:t>
            </a:r>
          </a:p>
          <a:p>
            <a:pPr lvl="1"/>
            <a:r>
              <a:rPr lang="en-US" altLang="zh-CN" dirty="0"/>
              <a:t>Evaluation metrics</a:t>
            </a:r>
          </a:p>
          <a:p>
            <a:r>
              <a:rPr lang="en-US" altLang="zh-CN" dirty="0">
                <a:solidFill>
                  <a:srgbClr val="C00000"/>
                </a:solidFill>
              </a:rPr>
              <a:t>Major problems and progress</a:t>
            </a:r>
          </a:p>
          <a:p>
            <a:pPr lvl="1"/>
            <a:r>
              <a:rPr lang="en-US" altLang="zh-CN" dirty="0"/>
              <a:t>Better network architecture</a:t>
            </a:r>
          </a:p>
          <a:p>
            <a:pPr lvl="1"/>
            <a:r>
              <a:rPr lang="en-US" altLang="zh-CN" dirty="0"/>
              <a:t>From greedy search to beam search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Generation control based on prior knowledge</a:t>
            </a:r>
          </a:p>
          <a:p>
            <a:pPr lvl="1"/>
            <a:r>
              <a:rPr lang="en-US" altLang="zh-CN" dirty="0"/>
              <a:t>Diversity Enhancement</a:t>
            </a:r>
          </a:p>
          <a:p>
            <a:pPr lvl="1"/>
            <a:r>
              <a:rPr lang="en-US" altLang="zh-CN" dirty="0"/>
              <a:t>Exposure bias alleviation</a:t>
            </a:r>
          </a:p>
          <a:p>
            <a:r>
              <a:rPr lang="en-US" altLang="zh-CN" dirty="0"/>
              <a:t>Tough problems and future directions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2274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Constrained beam search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Length control</a:t>
            </a:r>
          </a:p>
          <a:p>
            <a:pPr lvl="1"/>
            <a:r>
              <a:rPr lang="en-US" altLang="zh-CN" dirty="0"/>
              <a:t>Only accept &lt;/</a:t>
            </a:r>
            <a:r>
              <a:rPr lang="en-US" altLang="zh-CN" dirty="0" err="1"/>
              <a:t>eos</a:t>
            </a:r>
            <a:r>
              <a:rPr lang="en-US" altLang="zh-CN" dirty="0"/>
              <a:t>&gt; in the given range of steps</a:t>
            </a:r>
          </a:p>
          <a:p>
            <a:r>
              <a:rPr lang="en-US" altLang="zh-CN" dirty="0"/>
              <a:t>Forbidden words</a:t>
            </a:r>
          </a:p>
          <a:p>
            <a:pPr lvl="1"/>
            <a:r>
              <a:rPr lang="en-US" altLang="zh-CN" dirty="0"/>
              <a:t>Apply word penalty when scoring hypotheses</a:t>
            </a:r>
          </a:p>
          <a:p>
            <a:r>
              <a:rPr lang="en-US" altLang="zh-CN" dirty="0"/>
              <a:t>Fewer duplicated words</a:t>
            </a:r>
          </a:p>
          <a:p>
            <a:pPr lvl="1"/>
            <a:r>
              <a:rPr lang="en-US" altLang="zh-CN" dirty="0"/>
              <a:t>Apply duplication penalty when scoring hypotheses</a:t>
            </a:r>
          </a:p>
          <a:p>
            <a:pPr lvl="1"/>
            <a:r>
              <a:rPr lang="en-US" altLang="zh-CN" dirty="0"/>
              <a:t>Do not penalize function words (a, the, of …)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1741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Constrained beam search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541108" cy="1914353"/>
          </a:xfrm>
        </p:spPr>
        <p:txBody>
          <a:bodyPr/>
          <a:lstStyle/>
          <a:p>
            <a:r>
              <a:rPr lang="en-US" altLang="zh-CN" dirty="0"/>
              <a:t>Suggested words:</a:t>
            </a:r>
          </a:p>
          <a:p>
            <a:pPr lvl="1"/>
            <a:r>
              <a:rPr lang="en-US" altLang="zh-CN" dirty="0"/>
              <a:t>A finite-state machine</a:t>
            </a:r>
          </a:p>
          <a:p>
            <a:pPr lvl="1"/>
            <a:r>
              <a:rPr lang="en-US" altLang="zh-CN" dirty="0"/>
              <a:t>Words expanded with WordNet lemmas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33761"/>
          <a:stretch/>
        </p:blipFill>
        <p:spPr>
          <a:xfrm>
            <a:off x="5848863" y="2044915"/>
            <a:ext cx="6172668" cy="44053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-1" t="-126" r="9872" b="66931"/>
          <a:stretch/>
        </p:blipFill>
        <p:spPr>
          <a:xfrm>
            <a:off x="676131" y="3838833"/>
            <a:ext cx="4878477" cy="193589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21493" y="6405124"/>
            <a:ext cx="5835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</a:rPr>
              <a:t>Guided Open Vocabulary Image Captioning with Constrained Beam Search. https://arxiv.org/abs/1612.00576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9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Template generation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068330" cy="2762851"/>
          </a:xfrm>
        </p:spPr>
        <p:txBody>
          <a:bodyPr/>
          <a:lstStyle/>
          <a:p>
            <a:r>
              <a:rPr lang="en-US" altLang="zh-CN" dirty="0"/>
              <a:t>Neural baby talk:</a:t>
            </a:r>
          </a:p>
          <a:p>
            <a:pPr lvl="1"/>
            <a:r>
              <a:rPr lang="en-US" altLang="zh-CN" dirty="0"/>
              <a:t>Generate template with slots</a:t>
            </a:r>
          </a:p>
          <a:p>
            <a:pPr lvl="1"/>
            <a:r>
              <a:rPr lang="en-US" altLang="zh-CN" dirty="0"/>
              <a:t>Switch words/slots by attention with sentinel</a:t>
            </a:r>
          </a:p>
          <a:p>
            <a:pPr lvl="1"/>
            <a:r>
              <a:rPr lang="en-US" altLang="zh-CN" dirty="0"/>
              <a:t>Tags can be further processed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34" y="4751187"/>
            <a:ext cx="7976285" cy="1615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602" y="1228469"/>
            <a:ext cx="5718555" cy="34670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8200" y="6529348"/>
            <a:ext cx="28777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</a:rPr>
              <a:t>Neural Baby Talk. https://arxiv.org/abs/1803.09845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4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Overview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Text generation basics</a:t>
            </a:r>
          </a:p>
          <a:p>
            <a:pPr lvl="1"/>
            <a:r>
              <a:rPr lang="en-US" altLang="zh-CN" dirty="0"/>
              <a:t>Definition and basic architectures</a:t>
            </a:r>
          </a:p>
          <a:p>
            <a:pPr lvl="1"/>
            <a:r>
              <a:rPr lang="en-US" altLang="zh-CN" dirty="0"/>
              <a:t>Evaluation metrics</a:t>
            </a:r>
          </a:p>
          <a:p>
            <a:r>
              <a:rPr lang="en-US" altLang="zh-CN" dirty="0">
                <a:solidFill>
                  <a:srgbClr val="C00000"/>
                </a:solidFill>
              </a:rPr>
              <a:t>Major problems and progress</a:t>
            </a:r>
          </a:p>
          <a:p>
            <a:pPr lvl="1"/>
            <a:r>
              <a:rPr lang="en-US" altLang="zh-CN" dirty="0"/>
              <a:t>Better network architecture</a:t>
            </a:r>
          </a:p>
          <a:p>
            <a:pPr lvl="1"/>
            <a:r>
              <a:rPr lang="en-US" altLang="zh-CN" dirty="0"/>
              <a:t>From greedy search to beam search</a:t>
            </a:r>
          </a:p>
          <a:p>
            <a:pPr lvl="1"/>
            <a:r>
              <a:rPr lang="en-US" altLang="zh-CN" dirty="0"/>
              <a:t>Generation control based on prior knowledge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Diversity Enhancement</a:t>
            </a:r>
          </a:p>
          <a:p>
            <a:pPr lvl="1"/>
            <a:r>
              <a:rPr lang="en-US" altLang="zh-CN" dirty="0"/>
              <a:t>Exposure bias alleviation</a:t>
            </a:r>
          </a:p>
          <a:p>
            <a:r>
              <a:rPr lang="en-US" altLang="zh-CN" dirty="0"/>
              <a:t>Tough problems and future directions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8488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Diversity Promoting Beam Search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268358" cy="4351338"/>
          </a:xfrm>
        </p:spPr>
        <p:txBody>
          <a:bodyPr/>
          <a:lstStyle/>
          <a:p>
            <a:r>
              <a:rPr lang="en-US" altLang="zh-CN" dirty="0"/>
              <a:t>Penalize siblings (hypotheses in the same beam)</a:t>
            </a:r>
          </a:p>
          <a:p>
            <a:r>
              <a:rPr lang="en-US" altLang="zh-CN" dirty="0"/>
              <a:t>Penalty value can be optimized for each instance by reinforcement learning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558" y="2157284"/>
            <a:ext cx="6247242" cy="34714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8200" y="6176963"/>
            <a:ext cx="5588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</a:rPr>
              <a:t>A Simple, Fast Diverse Decoding Algorithm for Neural Generation. https://arxiv.org/pdf/1611.08562.pdf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00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GAN for text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GAN is not directly applicable for text generation</a:t>
            </a:r>
          </a:p>
          <a:p>
            <a:pPr lvl="1"/>
            <a:r>
              <a:rPr lang="en-US" altLang="zh-CN" dirty="0" err="1"/>
              <a:t>argmax</a:t>
            </a:r>
            <a:r>
              <a:rPr lang="en-US" altLang="zh-CN" dirty="0"/>
              <a:t> in decoding is not differentiable</a:t>
            </a:r>
          </a:p>
          <a:p>
            <a:r>
              <a:rPr lang="en-US" altLang="zh-CN" dirty="0"/>
              <a:t>Attempts</a:t>
            </a:r>
          </a:p>
          <a:p>
            <a:pPr lvl="1"/>
            <a:r>
              <a:rPr lang="en-US" altLang="zh-CN" dirty="0"/>
              <a:t>GAN + reinforcement learning = </a:t>
            </a:r>
            <a:r>
              <a:rPr lang="en-US" altLang="zh-CN" dirty="0" err="1"/>
              <a:t>SeqGAN</a:t>
            </a:r>
            <a:endParaRPr lang="en-US" altLang="zh-CN" dirty="0"/>
          </a:p>
          <a:p>
            <a:pPr lvl="1"/>
            <a:r>
              <a:rPr lang="en-US" altLang="zh-CN" dirty="0"/>
              <a:t>GAN + auto-encoder = ARAE</a:t>
            </a:r>
          </a:p>
          <a:p>
            <a:pPr lvl="1"/>
            <a:r>
              <a:rPr lang="en-US" altLang="zh-CN" dirty="0"/>
              <a:t>GAN + approximate embedding = GAN-AEL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8200" y="5815913"/>
            <a:ext cx="82109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err="1">
                <a:solidFill>
                  <a:schemeClr val="bg2">
                    <a:lumMod val="50000"/>
                  </a:schemeClr>
                </a:solidFill>
              </a:rPr>
              <a:t>SeqGAN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</a:rPr>
              <a:t>: Sequence Generative Adversarial Nets with Policy Gradient. http://www.aaai.org/Conferences/AAAI/2017/PreliminaryPapers/12-Yu-L-14344.pdf</a:t>
            </a:r>
          </a:p>
          <a:p>
            <a:r>
              <a:rPr lang="en-US" altLang="zh-CN" sz="1000" dirty="0" err="1">
                <a:solidFill>
                  <a:schemeClr val="bg2">
                    <a:lumMod val="50000"/>
                  </a:schemeClr>
                </a:solidFill>
              </a:rPr>
              <a:t>Adversarially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</a:rPr>
              <a:t> Regularized </a:t>
            </a:r>
            <a:r>
              <a:rPr lang="en-US" altLang="zh-CN" sz="1000" dirty="0" err="1">
                <a:solidFill>
                  <a:schemeClr val="bg2">
                    <a:lumMod val="50000"/>
                  </a:schemeClr>
                </a:solidFill>
              </a:rPr>
              <a:t>Autoencoders</a:t>
            </a:r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</a:rPr>
              <a:t>. https://arxiv.org/abs/1706.04223</a:t>
            </a:r>
          </a:p>
          <a:p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</a:rPr>
              <a:t>Neural Response Generation via GAN with an Approximate Embedding Layer. http://aclweb.org/anthology/D17-1065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6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Overview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Text generation basics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Definition and basic architectures</a:t>
            </a:r>
          </a:p>
          <a:p>
            <a:pPr lvl="1"/>
            <a:r>
              <a:rPr lang="en-US" altLang="zh-CN" dirty="0"/>
              <a:t>Evaluation metrics</a:t>
            </a:r>
          </a:p>
          <a:p>
            <a:r>
              <a:rPr lang="en-US" altLang="zh-CN" dirty="0"/>
              <a:t>Major problems and progress</a:t>
            </a:r>
          </a:p>
          <a:p>
            <a:pPr lvl="1"/>
            <a:r>
              <a:rPr lang="en-US" altLang="zh-CN" dirty="0"/>
              <a:t>Better network architecture</a:t>
            </a:r>
          </a:p>
          <a:p>
            <a:pPr lvl="1"/>
            <a:r>
              <a:rPr lang="en-US" altLang="zh-CN" dirty="0"/>
              <a:t>From greedy search to beam search</a:t>
            </a:r>
          </a:p>
          <a:p>
            <a:pPr lvl="1"/>
            <a:r>
              <a:rPr lang="en-US" altLang="zh-CN" dirty="0"/>
              <a:t>Generation control based on prior knowledge</a:t>
            </a:r>
          </a:p>
          <a:p>
            <a:pPr lvl="1"/>
            <a:r>
              <a:rPr lang="en-US" altLang="zh-CN" dirty="0"/>
              <a:t>Diversity Enhancement</a:t>
            </a:r>
          </a:p>
          <a:p>
            <a:pPr lvl="1"/>
            <a:r>
              <a:rPr lang="en-US" altLang="zh-CN" dirty="0"/>
              <a:t>Exposure bias alleviation</a:t>
            </a:r>
          </a:p>
          <a:p>
            <a:r>
              <a:rPr lang="en-US" altLang="zh-CN" dirty="0"/>
              <a:t>Tough problems and future directions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9107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Overview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Text generation basics</a:t>
            </a:r>
          </a:p>
          <a:p>
            <a:pPr lvl="1"/>
            <a:r>
              <a:rPr lang="en-US" altLang="zh-CN" dirty="0"/>
              <a:t>Definition and basic architectures</a:t>
            </a:r>
          </a:p>
          <a:p>
            <a:pPr lvl="1"/>
            <a:r>
              <a:rPr lang="en-US" altLang="zh-CN" dirty="0"/>
              <a:t>Evaluation metrics</a:t>
            </a:r>
          </a:p>
          <a:p>
            <a:r>
              <a:rPr lang="en-US" altLang="zh-CN" dirty="0">
                <a:solidFill>
                  <a:srgbClr val="C00000"/>
                </a:solidFill>
              </a:rPr>
              <a:t>Major problems and progress</a:t>
            </a:r>
          </a:p>
          <a:p>
            <a:pPr lvl="1"/>
            <a:r>
              <a:rPr lang="en-US" altLang="zh-CN" dirty="0"/>
              <a:t>Better network architecture</a:t>
            </a:r>
          </a:p>
          <a:p>
            <a:pPr lvl="1"/>
            <a:r>
              <a:rPr lang="en-US" altLang="zh-CN" dirty="0"/>
              <a:t>From greedy search to beam search</a:t>
            </a:r>
          </a:p>
          <a:p>
            <a:pPr lvl="1"/>
            <a:r>
              <a:rPr lang="en-US" altLang="zh-CN" dirty="0"/>
              <a:t>Generation control based on prior knowledge</a:t>
            </a:r>
          </a:p>
          <a:p>
            <a:pPr lvl="1"/>
            <a:r>
              <a:rPr lang="en-US" altLang="zh-CN" dirty="0"/>
              <a:t>Diversity Enhancement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Exposure bias alleviation</a:t>
            </a:r>
          </a:p>
          <a:p>
            <a:r>
              <a:rPr lang="en-US" altLang="zh-CN" dirty="0"/>
              <a:t>Tough problems and future directions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2481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Exposure Bias Alleviation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5315465" cy="4781121"/>
          </a:xfrm>
        </p:spPr>
        <p:txBody>
          <a:bodyPr>
            <a:normAutofit/>
          </a:bodyPr>
          <a:lstStyle/>
          <a:p>
            <a:r>
              <a:rPr lang="en-US" altLang="zh-CN" dirty="0"/>
              <a:t>Exposure bias</a:t>
            </a:r>
          </a:p>
          <a:p>
            <a:pPr lvl="1"/>
            <a:r>
              <a:rPr lang="en-US" altLang="zh-CN" dirty="0"/>
              <a:t>Training: ground truth tokens</a:t>
            </a:r>
          </a:p>
          <a:p>
            <a:pPr lvl="1"/>
            <a:r>
              <a:rPr lang="en-US" altLang="zh-CN" dirty="0"/>
              <a:t>Inference: tokens generated by the model itself</a:t>
            </a:r>
          </a:p>
          <a:p>
            <a:r>
              <a:rPr lang="en-US" altLang="zh-CN" dirty="0"/>
              <a:t>Text GAN doesn’t suffer from this problem</a:t>
            </a:r>
          </a:p>
          <a:p>
            <a:r>
              <a:rPr lang="en-US" altLang="zh-CN" dirty="0"/>
              <a:t>Scheduled sampling</a:t>
            </a:r>
          </a:p>
          <a:p>
            <a:pPr lvl="1"/>
            <a:r>
              <a:rPr lang="en-US" altLang="zh-CN" dirty="0"/>
              <a:t>A curriculum learning approach</a:t>
            </a:r>
          </a:p>
          <a:p>
            <a:pPr lvl="1"/>
            <a:r>
              <a:rPr lang="en-US" altLang="zh-CN" dirty="0"/>
              <a:t>Replace “true” previous tokens by generated ones with a increasing probability</a:t>
            </a:r>
          </a:p>
          <a:p>
            <a:endParaRPr lang="en-US" altLang="zh-CN" dirty="0"/>
          </a:p>
          <a:p>
            <a:pPr lvl="1"/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186" y="2314833"/>
            <a:ext cx="4785263" cy="310031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8200" y="6368761"/>
            <a:ext cx="10373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50000"/>
                  </a:schemeClr>
                </a:solidFill>
              </a:rPr>
              <a:t>Scheduled Sampling for Sequence Prediction with Recurrent Neural Networks. https://papers.nips.cc/paper/5956-scheduled-sampling-for-sequence-prediction-with-recurrent-neural-networks.pdf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0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Overview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Text generation basics</a:t>
            </a:r>
          </a:p>
          <a:p>
            <a:pPr lvl="1"/>
            <a:r>
              <a:rPr lang="en-US" altLang="zh-CN" dirty="0"/>
              <a:t>Definition and basic architectures</a:t>
            </a:r>
          </a:p>
          <a:p>
            <a:pPr lvl="1"/>
            <a:r>
              <a:rPr lang="en-US" altLang="zh-CN" dirty="0"/>
              <a:t>Evaluation metrics</a:t>
            </a:r>
          </a:p>
          <a:p>
            <a:r>
              <a:rPr lang="en-US" altLang="zh-CN" dirty="0"/>
              <a:t>Major problems and progress</a:t>
            </a:r>
          </a:p>
          <a:p>
            <a:pPr lvl="1"/>
            <a:r>
              <a:rPr lang="en-US" altLang="zh-CN" dirty="0"/>
              <a:t>Better network architecture</a:t>
            </a:r>
          </a:p>
          <a:p>
            <a:pPr lvl="1"/>
            <a:r>
              <a:rPr lang="en-US" altLang="zh-CN" dirty="0"/>
              <a:t>From greedy search to beam search</a:t>
            </a:r>
          </a:p>
          <a:p>
            <a:pPr lvl="1"/>
            <a:r>
              <a:rPr lang="en-US" altLang="zh-CN" dirty="0"/>
              <a:t>Generation control based on prior knowledge</a:t>
            </a:r>
          </a:p>
          <a:p>
            <a:pPr lvl="1"/>
            <a:r>
              <a:rPr lang="en-US" altLang="zh-CN" dirty="0"/>
              <a:t>Diversity Enhancement</a:t>
            </a:r>
          </a:p>
          <a:p>
            <a:pPr lvl="1"/>
            <a:r>
              <a:rPr lang="en-US" altLang="zh-CN" dirty="0"/>
              <a:t>Exposure bias alleviation</a:t>
            </a:r>
          </a:p>
          <a:p>
            <a:r>
              <a:rPr lang="en-US" altLang="zh-CN" dirty="0">
                <a:solidFill>
                  <a:srgbClr val="C00000"/>
                </a:solidFill>
              </a:rPr>
              <a:t>Tough problems and future directions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4708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 directions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Reliable automatic evaluation</a:t>
            </a:r>
          </a:p>
          <a:p>
            <a:r>
              <a:rPr lang="en-US" altLang="zh-CN" dirty="0"/>
              <a:t>Generation with memory for few-shot learning</a:t>
            </a:r>
          </a:p>
          <a:p>
            <a:r>
              <a:rPr lang="en-US" altLang="zh-CN" dirty="0"/>
              <a:t>End2end (Long) passage/story generation</a:t>
            </a:r>
          </a:p>
          <a:p>
            <a:r>
              <a:rPr lang="en-US" altLang="zh-CN" dirty="0"/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2781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28322" y="1847937"/>
            <a:ext cx="5043615" cy="1325563"/>
          </a:xfrm>
        </p:spPr>
        <p:txBody>
          <a:bodyPr/>
          <a:lstStyle/>
          <a:p>
            <a:r>
              <a:rPr lang="en-US" altLang="zh-CN" dirty="0"/>
              <a:t>Thanks for listening!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4681152" y="3713808"/>
            <a:ext cx="50436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Q&amp;A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55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Text Generation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A special case of sequence generation: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00" y="3704488"/>
            <a:ext cx="5249214" cy="58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50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Loss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Negative Log Likelihood/Perplexity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520" y="2935171"/>
            <a:ext cx="3638959" cy="106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18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Applications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Translation</a:t>
            </a:r>
          </a:p>
          <a:p>
            <a:r>
              <a:rPr lang="en-US" altLang="zh-CN" dirty="0"/>
              <a:t>Image captioning</a:t>
            </a:r>
          </a:p>
          <a:p>
            <a:r>
              <a:rPr lang="en-US" altLang="zh-CN" dirty="0"/>
              <a:t>Summarization</a:t>
            </a:r>
          </a:p>
          <a:p>
            <a:r>
              <a:rPr lang="en-US" altLang="zh-CN" dirty="0" err="1"/>
              <a:t>Chatbot</a:t>
            </a:r>
            <a:endParaRPr lang="en-US" altLang="zh-CN" dirty="0"/>
          </a:p>
          <a:p>
            <a:r>
              <a:rPr lang="en-US" altLang="zh-CN" dirty="0"/>
              <a:t>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321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Architecture: seq2seq</a:t>
            </a:r>
            <a:endParaRPr lang="zh-CN" altLang="en-US" dirty="0"/>
          </a:p>
        </p:txBody>
      </p:sp>
      <p:pic>
        <p:nvPicPr>
          <p:cNvPr id="2050" name="Picture 2" descr="https://www.tensorflow.org/images/seq2seq/seq2se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93" y="1690688"/>
            <a:ext cx="5492668" cy="452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38200" y="6444342"/>
            <a:ext cx="2624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75000"/>
                  </a:schemeClr>
                </a:solidFill>
              </a:rPr>
              <a:t>https://www.tensorflow.org/tutorials/seq2seq</a:t>
            </a:r>
            <a:endParaRPr lang="zh-CN" alt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8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Architecture: im2txt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4919" y="1825625"/>
            <a:ext cx="5422162" cy="435133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66355" y="6407699"/>
            <a:ext cx="3793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75000"/>
                  </a:schemeClr>
                </a:solidFill>
              </a:rPr>
              <a:t>https://github.com/tensorflow/models/tree/master/research/im2txt</a:t>
            </a:r>
            <a:endParaRPr lang="zh-CN" alt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6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Overview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Text generation basics</a:t>
            </a:r>
          </a:p>
          <a:p>
            <a:pPr lvl="1"/>
            <a:r>
              <a:rPr lang="en-US" altLang="zh-CN" dirty="0"/>
              <a:t>Definition and basic architectures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Evaluation metrics</a:t>
            </a:r>
          </a:p>
          <a:p>
            <a:r>
              <a:rPr lang="en-US" altLang="zh-CN" dirty="0"/>
              <a:t>Major problems and progress</a:t>
            </a:r>
          </a:p>
          <a:p>
            <a:pPr lvl="1"/>
            <a:r>
              <a:rPr lang="en-US" altLang="zh-CN" dirty="0"/>
              <a:t>Better network architecture</a:t>
            </a:r>
          </a:p>
          <a:p>
            <a:pPr lvl="1"/>
            <a:r>
              <a:rPr lang="en-US" altLang="zh-CN" dirty="0"/>
              <a:t>From greedy search to beam search</a:t>
            </a:r>
          </a:p>
          <a:p>
            <a:pPr lvl="1"/>
            <a:r>
              <a:rPr lang="en-US" altLang="zh-CN" dirty="0"/>
              <a:t>Generation control based on prior knowledge</a:t>
            </a:r>
          </a:p>
          <a:p>
            <a:pPr lvl="1"/>
            <a:r>
              <a:rPr lang="en-US" altLang="zh-CN" dirty="0"/>
              <a:t>Diversity Enhancement</a:t>
            </a:r>
          </a:p>
          <a:p>
            <a:pPr lvl="1"/>
            <a:r>
              <a:rPr lang="en-US" altLang="zh-CN" dirty="0"/>
              <a:t>Exposure bias alleviation</a:t>
            </a:r>
          </a:p>
          <a:p>
            <a:r>
              <a:rPr lang="en-US" altLang="zh-CN" dirty="0"/>
              <a:t>Tough problems and future directions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3521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1121</Words>
  <Application>Microsoft Macintosh PowerPoint</Application>
  <PresentationFormat>Widescreen</PresentationFormat>
  <Paragraphs>235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黑体</vt:lpstr>
      <vt:lpstr>宋体</vt:lpstr>
      <vt:lpstr>Arial</vt:lpstr>
      <vt:lpstr>Calibri</vt:lpstr>
      <vt:lpstr>Calibri Light</vt:lpstr>
      <vt:lpstr>Office 主题</vt:lpstr>
      <vt:lpstr>Introduction to Text Generation</vt:lpstr>
      <vt:lpstr>Overview</vt:lpstr>
      <vt:lpstr>Overview</vt:lpstr>
      <vt:lpstr>Text Generation</vt:lpstr>
      <vt:lpstr>Loss</vt:lpstr>
      <vt:lpstr>Applications </vt:lpstr>
      <vt:lpstr>Basic Architecture: seq2seq</vt:lpstr>
      <vt:lpstr>Basic Architecture: im2txt</vt:lpstr>
      <vt:lpstr>Overview</vt:lpstr>
      <vt:lpstr>Evaluation of text generation</vt:lpstr>
      <vt:lpstr>Similarity Metrics</vt:lpstr>
      <vt:lpstr>Diversity</vt:lpstr>
      <vt:lpstr>The Only Reliable Evaluation Metrics</vt:lpstr>
      <vt:lpstr>Overview</vt:lpstr>
      <vt:lpstr>Limitations of RNN-based models</vt:lpstr>
      <vt:lpstr>Convolutional seq2seq</vt:lpstr>
      <vt:lpstr>Transformer</vt:lpstr>
      <vt:lpstr>Knowing when to look</vt:lpstr>
      <vt:lpstr>Overview</vt:lpstr>
      <vt:lpstr>Greedy search</vt:lpstr>
      <vt:lpstr>Beam search </vt:lpstr>
      <vt:lpstr>Beam size selection</vt:lpstr>
      <vt:lpstr>Overview</vt:lpstr>
      <vt:lpstr>Constrained beam search</vt:lpstr>
      <vt:lpstr>Constrained beam search</vt:lpstr>
      <vt:lpstr>Template generation</vt:lpstr>
      <vt:lpstr>Overview</vt:lpstr>
      <vt:lpstr>Diversity Promoting Beam Search</vt:lpstr>
      <vt:lpstr>GAN for text</vt:lpstr>
      <vt:lpstr>Overview</vt:lpstr>
      <vt:lpstr>Exposure Bias Alleviation</vt:lpstr>
      <vt:lpstr>Overview</vt:lpstr>
      <vt:lpstr>Future directions</vt:lpstr>
      <vt:lpstr>Thanks for listening!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Text Generation</dc:title>
  <dc:creator>黑椒</dc:creator>
  <cp:lastModifiedBy>Runqi Yang</cp:lastModifiedBy>
  <cp:revision>57</cp:revision>
  <dcterms:created xsi:type="dcterms:W3CDTF">2018-06-20T02:33:22Z</dcterms:created>
  <dcterms:modified xsi:type="dcterms:W3CDTF">2018-08-03T01:19:36Z</dcterms:modified>
</cp:coreProperties>
</file>